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36"/>
  </p:handoutMasterIdLst>
  <p:sldIdLst>
    <p:sldId id="256" r:id="rId2"/>
    <p:sldId id="270" r:id="rId3"/>
    <p:sldId id="257" r:id="rId4"/>
    <p:sldId id="258" r:id="rId5"/>
    <p:sldId id="259" r:id="rId6"/>
    <p:sldId id="260" r:id="rId7"/>
    <p:sldId id="261" r:id="rId8"/>
    <p:sldId id="262" r:id="rId9"/>
    <p:sldId id="302" r:id="rId10"/>
    <p:sldId id="268" r:id="rId11"/>
    <p:sldId id="263" r:id="rId12"/>
    <p:sldId id="303" r:id="rId13"/>
    <p:sldId id="278" r:id="rId14"/>
    <p:sldId id="276" r:id="rId15"/>
    <p:sldId id="265" r:id="rId16"/>
    <p:sldId id="274" r:id="rId17"/>
    <p:sldId id="275" r:id="rId18"/>
    <p:sldId id="271" r:id="rId19"/>
    <p:sldId id="280" r:id="rId20"/>
    <p:sldId id="305" r:id="rId21"/>
    <p:sldId id="290" r:id="rId22"/>
    <p:sldId id="284" r:id="rId23"/>
    <p:sldId id="306" r:id="rId24"/>
    <p:sldId id="291" r:id="rId25"/>
    <p:sldId id="292" r:id="rId26"/>
    <p:sldId id="288" r:id="rId27"/>
    <p:sldId id="307" r:id="rId28"/>
    <p:sldId id="297" r:id="rId29"/>
    <p:sldId id="298" r:id="rId30"/>
    <p:sldId id="293" r:id="rId31"/>
    <p:sldId id="304" r:id="rId32"/>
    <p:sldId id="301" r:id="rId33"/>
    <p:sldId id="299" r:id="rId34"/>
    <p:sldId id="300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clrMode="gray" frameSlides="1"/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-96" y="-9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D379CE-829C-9A42-8941-6086E1B0B908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1D6BC5-9C6D-824D-8063-425FA6623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4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597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4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62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76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527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59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55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43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427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723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666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BCC64-FF0C-2648-A292-B9207CCA35F5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35AFE3-D327-584D-B845-3D705FA30E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71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5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4385"/>
            <a:ext cx="7772400" cy="2486065"/>
          </a:xfrm>
        </p:spPr>
        <p:txBody>
          <a:bodyPr>
            <a:normAutofit/>
          </a:bodyPr>
          <a:lstStyle/>
          <a:p>
            <a:r>
              <a:rPr lang="en-US" dirty="0" smtClean="0"/>
              <a:t>Facilitation of the A Posteriori</a:t>
            </a:r>
            <a:br>
              <a:rPr lang="en-US" dirty="0" smtClean="0"/>
            </a:br>
            <a:r>
              <a:rPr lang="en-US" dirty="0" smtClean="0"/>
              <a:t>Replication of Web Published Satellite Imagery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Mat Kelly</a:t>
            </a:r>
          </a:p>
          <a:p>
            <a:r>
              <a:rPr lang="en-US" sz="1900" dirty="0"/>
              <a:t>Web Science and Digital Libraries Research </a:t>
            </a:r>
            <a:r>
              <a:rPr lang="en-US" sz="1900" dirty="0" smtClean="0"/>
              <a:t>Lab</a:t>
            </a:r>
          </a:p>
          <a:p>
            <a:r>
              <a:rPr lang="en-US" sz="1900" dirty="0" smtClean="0"/>
              <a:t>Old Dominion University</a:t>
            </a:r>
          </a:p>
          <a:p>
            <a:r>
              <a:rPr lang="en-US" sz="1900" dirty="0" err="1" smtClean="0"/>
              <a:t>mkelly@cs.odu.edu</a:t>
            </a:r>
            <a:endParaRPr lang="en-US" sz="1900" dirty="0"/>
          </a:p>
        </p:txBody>
      </p:sp>
      <p:sp>
        <p:nvSpPr>
          <p:cNvPr id="4" name="TextBox 3"/>
          <p:cNvSpPr txBox="1"/>
          <p:nvPr/>
        </p:nvSpPr>
        <p:spPr>
          <a:xfrm>
            <a:off x="2139939" y="6117241"/>
            <a:ext cx="47628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Virginia Space Grant Consortium Student Research Conference</a:t>
            </a:r>
          </a:p>
          <a:p>
            <a:pPr algn="ctr"/>
            <a:r>
              <a:rPr lang="en-US" sz="1400" dirty="0" smtClean="0"/>
              <a:t>NASA Langley Research Center</a:t>
            </a:r>
          </a:p>
          <a:p>
            <a:pPr algn="ctr"/>
            <a:r>
              <a:rPr lang="en-US" sz="1400" dirty="0" smtClean="0"/>
              <a:t>April 17, 2015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080" y="6002803"/>
            <a:ext cx="1707134" cy="7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0901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Current Organization of</a:t>
            </a:r>
            <a:br>
              <a:rPr lang="en-US" dirty="0" smtClean="0"/>
            </a:br>
            <a:r>
              <a:rPr lang="en-US" dirty="0" smtClean="0"/>
              <a:t>Imagery Data on </a:t>
            </a:r>
            <a:r>
              <a:rPr lang="en-US" dirty="0" err="1" smtClean="0"/>
              <a:t>LaRC</a:t>
            </a:r>
            <a:r>
              <a:rPr lang="en-US" dirty="0" smtClean="0"/>
              <a:t> servers</a:t>
            </a:r>
            <a:endParaRPr lang="en-US" dirty="0"/>
          </a:p>
        </p:txBody>
      </p:sp>
      <p:pic>
        <p:nvPicPr>
          <p:cNvPr id="6" name="Picture 5" descr="hierarchy_yea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1839" y="1417638"/>
            <a:ext cx="2828670" cy="3137729"/>
          </a:xfrm>
          <a:prstGeom prst="rect">
            <a:avLst/>
          </a:prstGeom>
        </p:spPr>
      </p:pic>
      <p:pic>
        <p:nvPicPr>
          <p:cNvPr id="8" name="Picture 7" descr="hierarchy_day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906" y="2098357"/>
            <a:ext cx="2828671" cy="3137729"/>
          </a:xfrm>
          <a:prstGeom prst="rect">
            <a:avLst/>
          </a:prstGeom>
        </p:spPr>
      </p:pic>
      <p:pic>
        <p:nvPicPr>
          <p:cNvPr id="9" name="Picture 8" descr="hierarchy_image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850" y="1420248"/>
            <a:ext cx="5252070" cy="5825908"/>
          </a:xfrm>
          <a:prstGeom prst="rect">
            <a:avLst/>
          </a:prstGeom>
        </p:spPr>
      </p:pic>
      <p:pic>
        <p:nvPicPr>
          <p:cNvPr id="7" name="Picture 6" descr="hierarchy_month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867" y="2986503"/>
            <a:ext cx="2828670" cy="313772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 rot="16200000">
            <a:off x="-270565" y="6136863"/>
            <a:ext cx="1072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YEAR 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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 rot="16200000">
            <a:off x="430577" y="6190683"/>
            <a:ext cx="1180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MONTH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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 rot="16200000">
            <a:off x="1304339" y="6190683"/>
            <a:ext cx="1180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DAY</a:t>
            </a:r>
            <a:r>
              <a:rPr lang="en-US" b="1" dirty="0" smtClean="0">
                <a:solidFill>
                  <a:srgbClr val="FF0000"/>
                </a:solidFill>
                <a:sym typeface="Wingdings"/>
              </a:rPr>
              <a:t>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191707" y="5912329"/>
            <a:ext cx="13141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008000"/>
                </a:solidFill>
              </a:rPr>
              <a:t>List of image files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384619" y="5794426"/>
            <a:ext cx="7875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 smtClean="0">
                <a:solidFill>
                  <a:srgbClr val="008000"/>
                </a:solidFill>
                <a:sym typeface="Wingdings"/>
              </a:rPr>
              <a:t></a:t>
            </a:r>
            <a:endParaRPr lang="en-US" sz="48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543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ResourceSync</a:t>
            </a:r>
            <a:endParaRPr lang="en-US" dirty="0" smtClean="0"/>
          </a:p>
          <a:p>
            <a:pPr lvl="1"/>
            <a:r>
              <a:rPr lang="en-US" dirty="0" smtClean="0"/>
              <a:t>Specification for synchronizing files on the Web</a:t>
            </a:r>
          </a:p>
          <a:p>
            <a:r>
              <a:rPr lang="en-US" dirty="0" err="1" smtClean="0"/>
              <a:t>BitTorrent</a:t>
            </a:r>
            <a:endParaRPr lang="en-US" dirty="0" smtClean="0"/>
          </a:p>
          <a:p>
            <a:pPr lvl="1"/>
            <a:r>
              <a:rPr lang="en-US" dirty="0" smtClean="0"/>
              <a:t>Peer-to-peer file sharing with file partitioning and hashing</a:t>
            </a:r>
          </a:p>
          <a:p>
            <a:r>
              <a:rPr lang="en-US" dirty="0" err="1" smtClean="0"/>
              <a:t>WebRTC</a:t>
            </a:r>
            <a:endParaRPr lang="en-US" dirty="0" smtClean="0"/>
          </a:p>
          <a:p>
            <a:pPr lvl="1"/>
            <a:r>
              <a:rPr lang="en-US" dirty="0" smtClean="0"/>
              <a:t>Protocol for browser-based peer-to-peer communication that can circumvent NATs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784" y="1600200"/>
            <a:ext cx="667892" cy="66957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3785" y="2714382"/>
            <a:ext cx="579780" cy="57271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3784" y="4160869"/>
            <a:ext cx="667891" cy="66789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408903" y="6505689"/>
            <a:ext cx="39034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i="1" dirty="0" smtClean="0"/>
              <a:t>Logos comply with licenses or used with a fair use rationale</a:t>
            </a:r>
            <a:endParaRPr lang="en-US" sz="1200" i="1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7415" y="2871307"/>
            <a:ext cx="2234359" cy="279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14326" y="1644372"/>
            <a:ext cx="1421296" cy="56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043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Background &amp; Motivation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Target Data &amp; Technologies Used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How It All Fits Together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70794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463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669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3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For-Purpose Crawler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0147" y="1600200"/>
            <a:ext cx="3397254" cy="3440257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402960" cy="4525963"/>
          </a:xfrm>
        </p:spPr>
        <p:txBody>
          <a:bodyPr/>
          <a:lstStyle/>
          <a:p>
            <a:r>
              <a:rPr lang="en-US" dirty="0" smtClean="0"/>
              <a:t>Discovers imagery resources on </a:t>
            </a:r>
            <a:r>
              <a:rPr lang="en-US" dirty="0" err="1" smtClean="0"/>
              <a:t>LaRC</a:t>
            </a:r>
            <a:r>
              <a:rPr lang="en-US" dirty="0" smtClean="0"/>
              <a:t> servers</a:t>
            </a:r>
          </a:p>
          <a:p>
            <a:r>
              <a:rPr lang="en-US" dirty="0" smtClean="0"/>
              <a:t>Produces YAML metadata for consumption by other tools</a:t>
            </a:r>
          </a:p>
          <a:p>
            <a:r>
              <a:rPr lang="en-US" dirty="0" smtClean="0"/>
              <a:t>Output represents locations</a:t>
            </a:r>
            <a:br>
              <a:rPr lang="en-US" dirty="0" smtClean="0"/>
            </a:br>
            <a:r>
              <a:rPr lang="en-US" dirty="0" smtClean="0"/>
              <a:t>of payload (imagery)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6542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266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04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3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Consuming the Metadata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104" y="349044"/>
            <a:ext cx="1003300" cy="93980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Adapter software converts human-readable YAML to HTML-style directives</a:t>
            </a:r>
          </a:p>
          <a:p>
            <a:r>
              <a:rPr lang="en-US" dirty="0" smtClean="0"/>
              <a:t>Directives invoke </a:t>
            </a:r>
            <a:r>
              <a:rPr lang="en-US" b="1" dirty="0" err="1" smtClean="0"/>
              <a:t>web</a:t>
            </a:r>
            <a:r>
              <a:rPr lang="en-US" b="1" dirty="0" err="1" smtClean="0">
                <a:solidFill>
                  <a:srgbClr val="FF0000"/>
                </a:solidFill>
              </a:rPr>
              <a:t>torrent</a:t>
            </a:r>
            <a:r>
              <a:rPr lang="en-US" b="1" dirty="0"/>
              <a:t> </a:t>
            </a:r>
            <a:r>
              <a:rPr lang="en-US" dirty="0" smtClean="0"/>
              <a:t>when selected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Intermediary YAML allows for extensible data set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</a:rPr>
              <a:t>Important as new data is generated and crawled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5738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3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rgbClr val="0000FF"/>
                </a:solidFill>
              </a:rPr>
              <a:t>Background &amp; Motivation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Target Data &amp; Technologies Used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How It All Fits Together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670467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77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3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End-User Interfacing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User accesses an interface populated with </a:t>
            </a:r>
            <a:r>
              <a:rPr lang="en-US" b="1" dirty="0" err="1" smtClean="0"/>
              <a:t>web</a:t>
            </a:r>
            <a:r>
              <a:rPr lang="en-US" b="1" dirty="0" err="1" smtClean="0">
                <a:solidFill>
                  <a:srgbClr val="FF0000"/>
                </a:solidFill>
              </a:rPr>
              <a:t>torrent</a:t>
            </a:r>
            <a:r>
              <a:rPr lang="en-US" dirty="0" smtClean="0"/>
              <a:t>-invoking links</a:t>
            </a:r>
          </a:p>
          <a:p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302" y="3206977"/>
            <a:ext cx="52070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447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888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5173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3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7567" y="2217169"/>
            <a:ext cx="4390231" cy="390899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Payload Fetch and Hashing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b="1" dirty="0" err="1" smtClean="0"/>
              <a:t>web</a:t>
            </a:r>
            <a:r>
              <a:rPr lang="en-US" b="1" dirty="0" err="1" smtClean="0">
                <a:solidFill>
                  <a:srgbClr val="FF0000"/>
                </a:solidFill>
              </a:rPr>
              <a:t>torrent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fetches content, hashes and seeds to invoking user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089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Payload Fetch and Hashing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/>
              <a:t>User’s original invocation is answered with payload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User automatically starts</a:t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dirty="0" smtClean="0">
                <a:solidFill>
                  <a:srgbClr val="000000"/>
                </a:solidFill>
              </a:rPr>
              <a:t>seeding via </a:t>
            </a:r>
            <a:r>
              <a:rPr lang="en-US" dirty="0" err="1" smtClean="0">
                <a:solidFill>
                  <a:srgbClr val="000000"/>
                </a:solidFill>
              </a:rPr>
              <a:t>WebRTC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4995" y="2394163"/>
            <a:ext cx="4786446" cy="427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460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82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166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30">
        <p:fade/>
      </p:transition>
    </mc:Choice>
    <mc:Fallback xmlns="">
      <p:transition xmlns:p14="http://schemas.microsoft.com/office/powerpoint/2010/main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Payload Fetch and Hashing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After initial seed, </a:t>
            </a:r>
            <a:r>
              <a:rPr lang="en-US" b="1" dirty="0" err="1" smtClean="0"/>
              <a:t>web</a:t>
            </a:r>
            <a:r>
              <a:rPr lang="en-US" b="1" dirty="0" err="1" smtClean="0">
                <a:solidFill>
                  <a:srgbClr val="FF0000"/>
                </a:solidFill>
              </a:rPr>
              <a:t>torrent</a:t>
            </a:r>
            <a:r>
              <a:rPr lang="en-US" dirty="0" smtClean="0">
                <a:solidFill>
                  <a:srgbClr val="000000"/>
                </a:solidFill>
              </a:rPr>
              <a:t> returns peer list instead of payload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4193" y="3164801"/>
            <a:ext cx="520700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328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Payload Fetch and Hashing</a:t>
            </a:r>
            <a:endParaRPr lang="en-US" dirty="0"/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From this peer list, users can disseminate data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Access from further users results in a larger list of peer</a:t>
            </a:r>
            <a:endParaRPr lang="en-US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417" y="3624263"/>
            <a:ext cx="4419600" cy="250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564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Background: NASA Satellite Imagery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691667" cy="4525963"/>
          </a:xfrm>
        </p:spPr>
        <p:txBody>
          <a:bodyPr/>
          <a:lstStyle/>
          <a:p>
            <a:r>
              <a:rPr lang="en-US" dirty="0" smtClean="0"/>
              <a:t>Web Published</a:t>
            </a:r>
          </a:p>
          <a:p>
            <a:pPr lvl="1"/>
            <a:r>
              <a:rPr lang="en-US" dirty="0" smtClean="0"/>
              <a:t>http://www-</a:t>
            </a:r>
            <a:r>
              <a:rPr lang="en-US" dirty="0" err="1" smtClean="0"/>
              <a:t>pm.larc.nasa.gov</a:t>
            </a:r>
            <a:endParaRPr lang="en-US" dirty="0" smtClean="0"/>
          </a:p>
          <a:p>
            <a:r>
              <a:rPr lang="en-US" dirty="0" smtClean="0"/>
              <a:t>Used by atmospheric scientists</a:t>
            </a:r>
          </a:p>
          <a:p>
            <a:r>
              <a:rPr lang="en-US" dirty="0" smtClean="0"/>
              <a:t>Data set monotonically increasing in size</a:t>
            </a:r>
          </a:p>
          <a:p>
            <a:r>
              <a:rPr lang="en-US" dirty="0" smtClean="0"/>
              <a:t>Older data archived</a:t>
            </a:r>
          </a:p>
          <a:p>
            <a:pPr lvl="1"/>
            <a:r>
              <a:rPr lang="en-US" dirty="0" smtClean="0"/>
              <a:t>Available on-demand but slower</a:t>
            </a:r>
          </a:p>
        </p:txBody>
      </p:sp>
      <p:pic>
        <p:nvPicPr>
          <p:cNvPr id="4" name="Picture 3" descr="image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8867" y="1488441"/>
            <a:ext cx="2745444" cy="216745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8867" y="3732415"/>
            <a:ext cx="2725123" cy="2993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500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2600"/>
            <a:ext cx="9144000" cy="5891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5866" y="5013739"/>
            <a:ext cx="1344403" cy="9265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1418" y="5635481"/>
            <a:ext cx="3148495" cy="102235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3476" y="5146260"/>
            <a:ext cx="384537" cy="647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204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Background &amp; Motivation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Target Data &amp; Technologies Used</a:t>
            </a:r>
          </a:p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How It All Fits Together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289726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Proof-of-concept constructed</a:t>
            </a:r>
          </a:p>
          <a:p>
            <a:r>
              <a:rPr lang="en-US" dirty="0" smtClean="0"/>
              <a:t>Temporally expensive but effective crawler operation</a:t>
            </a:r>
          </a:p>
          <a:p>
            <a:r>
              <a:rPr lang="en-US" dirty="0" smtClean="0"/>
              <a:t>No means of evaluating NASA load</a:t>
            </a:r>
          </a:p>
          <a:p>
            <a:pPr lvl="1"/>
            <a:r>
              <a:rPr lang="en-US" dirty="0" smtClean="0"/>
              <a:t>A Posteriori: this is out-of-scope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63194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/ 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Simpler cases functioned well for proof-of-concept</a:t>
            </a:r>
          </a:p>
          <a:p>
            <a:r>
              <a:rPr lang="en-US" dirty="0" smtClean="0"/>
              <a:t>Reliance on single source of data mitigated</a:t>
            </a:r>
          </a:p>
          <a:p>
            <a:r>
              <a:rPr lang="en-US" dirty="0" err="1" smtClean="0"/>
              <a:t>ResourceSync</a:t>
            </a:r>
            <a:r>
              <a:rPr lang="en-US" dirty="0" smtClean="0"/>
              <a:t> concepts but not technology not integrated</a:t>
            </a:r>
          </a:p>
          <a:p>
            <a:r>
              <a:rPr lang="en-US" dirty="0" smtClean="0"/>
              <a:t>YAML not exercised to potential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743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14385"/>
            <a:ext cx="7772400" cy="2486065"/>
          </a:xfrm>
        </p:spPr>
        <p:txBody>
          <a:bodyPr>
            <a:normAutofit/>
          </a:bodyPr>
          <a:lstStyle/>
          <a:p>
            <a:r>
              <a:rPr lang="en-US" dirty="0" smtClean="0"/>
              <a:t>Facilitation of the A Posteriori</a:t>
            </a:r>
            <a:br>
              <a:rPr lang="en-US" dirty="0" smtClean="0"/>
            </a:br>
            <a:r>
              <a:rPr lang="en-US" dirty="0" smtClean="0"/>
              <a:t>Replication of Web Published Satellite Imagery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886200"/>
            <a:ext cx="9144000" cy="1752600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Mat Kelly</a:t>
            </a:r>
          </a:p>
          <a:p>
            <a:r>
              <a:rPr lang="en-US" sz="1900" dirty="0"/>
              <a:t>Web Science and Digital Libraries Research </a:t>
            </a:r>
            <a:r>
              <a:rPr lang="en-US" sz="1900" dirty="0" smtClean="0"/>
              <a:t>Lab</a:t>
            </a:r>
          </a:p>
          <a:p>
            <a:r>
              <a:rPr lang="en-US" sz="1900" dirty="0" smtClean="0"/>
              <a:t>Old Dominion University</a:t>
            </a:r>
          </a:p>
          <a:p>
            <a:r>
              <a:rPr lang="en-US" sz="1900" dirty="0" err="1" smtClean="0"/>
              <a:t>mkelly@cs.odu.edu</a:t>
            </a:r>
            <a:endParaRPr lang="en-US" sz="1900" dirty="0"/>
          </a:p>
        </p:txBody>
      </p:sp>
      <p:sp>
        <p:nvSpPr>
          <p:cNvPr id="4" name="TextBox 3"/>
          <p:cNvSpPr txBox="1"/>
          <p:nvPr/>
        </p:nvSpPr>
        <p:spPr>
          <a:xfrm>
            <a:off x="2139939" y="6117241"/>
            <a:ext cx="47628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Virginia Space Grant Consortium Student Research Conference</a:t>
            </a:r>
          </a:p>
          <a:p>
            <a:pPr algn="ctr"/>
            <a:r>
              <a:rPr lang="en-US" sz="1400" dirty="0" smtClean="0"/>
              <a:t>NASA Langley Research Center</a:t>
            </a:r>
          </a:p>
          <a:p>
            <a:pPr algn="ctr"/>
            <a:r>
              <a:rPr lang="en-US" sz="1400" dirty="0" smtClean="0"/>
              <a:t>April 17, 2015</a:t>
            </a:r>
            <a:endParaRPr lang="en-US" sz="1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1080" y="6002803"/>
            <a:ext cx="1707134" cy="721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483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Issue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is centrally located</a:t>
            </a:r>
          </a:p>
          <a:p>
            <a:pPr lvl="1"/>
            <a:r>
              <a:rPr lang="en-US" dirty="0" smtClean="0"/>
              <a:t>Single point of failure</a:t>
            </a:r>
          </a:p>
          <a:p>
            <a:r>
              <a:rPr lang="en-US" dirty="0" smtClean="0"/>
              <a:t>Data is public domain</a:t>
            </a:r>
          </a:p>
          <a:p>
            <a:pPr lvl="1"/>
            <a:r>
              <a:rPr lang="en-US" dirty="0" smtClean="0"/>
              <a:t>Duplication by users is no issue</a:t>
            </a:r>
          </a:p>
          <a:p>
            <a:r>
              <a:rPr lang="en-US" dirty="0" smtClean="0"/>
              <a:t>Temporally organized with nested directories</a:t>
            </a:r>
          </a:p>
          <a:p>
            <a:pPr lvl="1"/>
            <a:r>
              <a:rPr lang="en-US" dirty="0" smtClean="0"/>
              <a:t>No exposed APIs or access technologies used for external interface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986" y="1866348"/>
            <a:ext cx="1549400" cy="1778000"/>
          </a:xfrm>
          <a:prstGeom prst="rect">
            <a:avLst/>
          </a:prstGeom>
        </p:spPr>
      </p:pic>
      <p:pic>
        <p:nvPicPr>
          <p:cNvPr id="5" name="Picture 4" descr="imag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8327" y="2057715"/>
            <a:ext cx="418345" cy="330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4386" y="2416723"/>
            <a:ext cx="278434" cy="305856"/>
          </a:xfrm>
          <a:prstGeom prst="rect">
            <a:avLst/>
          </a:prstGeom>
        </p:spPr>
      </p:pic>
      <p:pic>
        <p:nvPicPr>
          <p:cNvPr id="7" name="Picture 6" descr="hierarchy_year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53" y="5274998"/>
            <a:ext cx="1542364" cy="1710882"/>
          </a:xfrm>
          <a:prstGeom prst="rect">
            <a:avLst/>
          </a:prstGeom>
        </p:spPr>
      </p:pic>
      <p:pic>
        <p:nvPicPr>
          <p:cNvPr id="8" name="Picture 7" descr="hierarchy_days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891" y="5274998"/>
            <a:ext cx="1542364" cy="1710882"/>
          </a:xfrm>
          <a:prstGeom prst="rect">
            <a:avLst/>
          </a:prstGeom>
        </p:spPr>
      </p:pic>
      <p:pic>
        <p:nvPicPr>
          <p:cNvPr id="9" name="Picture 8" descr="hierarchy_images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2872" y="5283550"/>
            <a:ext cx="1534655" cy="1702330"/>
          </a:xfrm>
          <a:prstGeom prst="rect">
            <a:avLst/>
          </a:prstGeom>
        </p:spPr>
      </p:pic>
      <p:pic>
        <p:nvPicPr>
          <p:cNvPr id="10" name="Picture 9" descr="hierarchy_months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2255" y="5283550"/>
            <a:ext cx="1534655" cy="1702330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1512431" y="6134715"/>
            <a:ext cx="1170609" cy="0"/>
          </a:xfrm>
          <a:prstGeom prst="straightConnector1">
            <a:avLst/>
          </a:prstGeom>
          <a:ln w="92075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3045266" y="6134715"/>
            <a:ext cx="1170609" cy="0"/>
          </a:xfrm>
          <a:prstGeom prst="straightConnector1">
            <a:avLst/>
          </a:prstGeom>
          <a:ln w="92075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602396" y="6134715"/>
            <a:ext cx="1170609" cy="0"/>
          </a:xfrm>
          <a:prstGeom prst="straightConnector1">
            <a:avLst/>
          </a:prstGeom>
          <a:ln w="92075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17" descr="imag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5705" y="5784272"/>
            <a:ext cx="887789" cy="700886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6282222" y="6134715"/>
            <a:ext cx="1170609" cy="0"/>
          </a:xfrm>
          <a:prstGeom prst="straightConnector1">
            <a:avLst/>
          </a:prstGeom>
          <a:ln w="92075">
            <a:solidFill>
              <a:srgbClr val="FF0000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365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Objective</a:t>
            </a:r>
            <a:br>
              <a:rPr lang="en-US" b="1" dirty="0" smtClean="0"/>
            </a:br>
            <a:r>
              <a:rPr lang="en-US" sz="2700" dirty="0" smtClean="0"/>
              <a:t>the title explained</a:t>
            </a: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6400" dirty="0" smtClean="0"/>
              <a:t>Facilitation of the </a:t>
            </a:r>
            <a:br>
              <a:rPr lang="en-US" sz="6400" dirty="0" smtClean="0"/>
            </a:br>
            <a:r>
              <a:rPr lang="en-US" sz="6400" dirty="0" smtClean="0"/>
              <a:t>A Posteriori Replication of Web Published Satellite Imagery</a:t>
            </a:r>
            <a:endParaRPr lang="en-US" sz="6400" dirty="0"/>
          </a:p>
        </p:txBody>
      </p:sp>
    </p:spTree>
    <p:extLst>
      <p:ext uri="{BB962C8B-B14F-4D97-AF65-F5344CB8AC3E}">
        <p14:creationId xmlns:p14="http://schemas.microsoft.com/office/powerpoint/2010/main" val="4268109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6400" dirty="0" smtClean="0"/>
              <a:t>Facilitation of the </a:t>
            </a:r>
            <a:br>
              <a:rPr lang="en-US" sz="6400" dirty="0" smtClean="0"/>
            </a:br>
            <a:r>
              <a:rPr lang="en-US" sz="6400" dirty="0" smtClean="0"/>
              <a:t>A Posteriori Replication of </a:t>
            </a:r>
            <a:r>
              <a:rPr lang="en-US" sz="6400" dirty="0" smtClean="0">
                <a:solidFill>
                  <a:srgbClr val="FF0000"/>
                </a:solidFill>
              </a:rPr>
              <a:t>Web Published Satellite Imagery</a:t>
            </a:r>
            <a:endParaRPr lang="en-US" sz="6400" dirty="0">
              <a:solidFill>
                <a:srgbClr val="FF0000"/>
              </a:solidFill>
            </a:endParaRPr>
          </a:p>
        </p:txBody>
      </p:sp>
      <p:pic>
        <p:nvPicPr>
          <p:cNvPr id="4" name="Picture 3" descr="imager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5916" y="3855006"/>
            <a:ext cx="1479021" cy="116764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5916" y="5113264"/>
            <a:ext cx="1468074" cy="161265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Objective</a:t>
            </a:r>
            <a:br>
              <a:rPr lang="en-US" b="1" dirty="0" smtClean="0"/>
            </a:br>
            <a:r>
              <a:rPr lang="en-US" sz="2700" dirty="0" smtClean="0"/>
              <a:t>the title explained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1595529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6400" dirty="0" smtClean="0">
                <a:solidFill>
                  <a:srgbClr val="FF0000"/>
                </a:solidFill>
              </a:rPr>
              <a:t>Facilitation of the </a:t>
            </a:r>
            <a:r>
              <a:rPr lang="en-US" sz="6400" dirty="0" smtClean="0"/>
              <a:t/>
            </a:r>
            <a:br>
              <a:rPr lang="en-US" sz="6400" dirty="0" smtClean="0"/>
            </a:br>
            <a:r>
              <a:rPr lang="en-US" sz="6400" dirty="0" smtClean="0"/>
              <a:t>A Posteriori </a:t>
            </a:r>
            <a:r>
              <a:rPr lang="en-US" sz="6400" dirty="0" smtClean="0">
                <a:solidFill>
                  <a:srgbClr val="FF0000"/>
                </a:solidFill>
              </a:rPr>
              <a:t>Replication </a:t>
            </a:r>
            <a:r>
              <a:rPr lang="en-US" sz="6400" dirty="0" smtClean="0"/>
              <a:t>of Web Published Satellite Imagery</a:t>
            </a:r>
            <a:endParaRPr lang="en-US" sz="6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775" y="6417294"/>
            <a:ext cx="440706" cy="4407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775" y="5936231"/>
            <a:ext cx="440706" cy="4407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40775" y="5495525"/>
            <a:ext cx="440706" cy="440706"/>
          </a:xfrm>
          <a:prstGeom prst="rect">
            <a:avLst/>
          </a:prstGeom>
        </p:spPr>
      </p:pic>
      <p:pic>
        <p:nvPicPr>
          <p:cNvPr id="7" name="Picture 6" descr="imag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643" y="5605959"/>
            <a:ext cx="418345" cy="3302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554" y="6523363"/>
            <a:ext cx="278434" cy="305856"/>
          </a:xfrm>
          <a:prstGeom prst="rect">
            <a:avLst/>
          </a:prstGeom>
        </p:spPr>
      </p:pic>
      <p:pic>
        <p:nvPicPr>
          <p:cNvPr id="9" name="Picture 8" descr="imag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0882" y="6046665"/>
            <a:ext cx="418345" cy="3302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8637" y="6071081"/>
            <a:ext cx="278434" cy="30585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37400" y="5080000"/>
            <a:ext cx="1549400" cy="1778000"/>
          </a:xfrm>
          <a:prstGeom prst="rect">
            <a:avLst/>
          </a:prstGeom>
        </p:spPr>
      </p:pic>
      <p:pic>
        <p:nvPicPr>
          <p:cNvPr id="12" name="Picture 11" descr="imager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741" y="5271367"/>
            <a:ext cx="418345" cy="330272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6800" y="5630375"/>
            <a:ext cx="278434" cy="305856"/>
          </a:xfrm>
          <a:prstGeom prst="rect">
            <a:avLst/>
          </a:prstGeom>
        </p:spPr>
      </p:pic>
      <p:cxnSp>
        <p:nvCxnSpPr>
          <p:cNvPr id="15" name="Straight Arrow Connector 14"/>
          <p:cNvCxnSpPr>
            <a:endCxn id="6" idx="3"/>
          </p:cNvCxnSpPr>
          <p:nvPr/>
        </p:nvCxnSpPr>
        <p:spPr>
          <a:xfrm flipH="1" flipV="1">
            <a:off x="6581481" y="5715878"/>
            <a:ext cx="650849" cy="330787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6570719" y="6126163"/>
            <a:ext cx="650849" cy="3042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H="1">
            <a:off x="6603005" y="6366175"/>
            <a:ext cx="650849" cy="260710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Objective</a:t>
            </a:r>
            <a:br>
              <a:rPr lang="en-US" b="1" dirty="0" smtClean="0"/>
            </a:br>
            <a:r>
              <a:rPr lang="en-US" sz="2700" dirty="0" smtClean="0"/>
              <a:t>the title explained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3813664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6384" y="5500817"/>
            <a:ext cx="1754270" cy="1250692"/>
          </a:xfrm>
          <a:prstGeom prst="rect">
            <a:avLst/>
          </a:prstGeom>
          <a:ln w="6350" cmpd="sng">
            <a:solidFill>
              <a:schemeClr val="bg1">
                <a:lumMod val="65000"/>
              </a:schemeClr>
            </a:solidFill>
          </a:ln>
          <a:effectLst>
            <a:outerShdw blurRad="193675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6400" dirty="0" smtClean="0"/>
              <a:t>Facilitation of the </a:t>
            </a:r>
            <a:br>
              <a:rPr lang="en-US" sz="6400" dirty="0" smtClean="0"/>
            </a:br>
            <a:r>
              <a:rPr lang="en-US" sz="6400" dirty="0" smtClean="0">
                <a:solidFill>
                  <a:srgbClr val="FF0000"/>
                </a:solidFill>
              </a:rPr>
              <a:t>A Posteriori </a:t>
            </a:r>
            <a:r>
              <a:rPr lang="en-US" sz="6400" dirty="0" smtClean="0"/>
              <a:t>Replication of Web Published Satellite Imagery</a:t>
            </a:r>
            <a:endParaRPr lang="en-US" sz="6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3322" y="5080000"/>
            <a:ext cx="1549400" cy="1778000"/>
          </a:xfrm>
          <a:prstGeom prst="rect">
            <a:avLst/>
          </a:prstGeom>
        </p:spPr>
      </p:pic>
      <p:sp>
        <p:nvSpPr>
          <p:cNvPr id="7" name="Left Arrow 6"/>
          <p:cNvSpPr/>
          <p:nvPr/>
        </p:nvSpPr>
        <p:spPr>
          <a:xfrm rot="10800000">
            <a:off x="5750654" y="5897503"/>
            <a:ext cx="1752668" cy="322856"/>
          </a:xfrm>
          <a:prstGeom prst="leftArrow">
            <a:avLst/>
          </a:prstGeom>
          <a:solidFill>
            <a:srgbClr val="3366FF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&quot;No&quot; Symbol 7"/>
          <p:cNvSpPr/>
          <p:nvPr/>
        </p:nvSpPr>
        <p:spPr>
          <a:xfrm>
            <a:off x="6247611" y="5600856"/>
            <a:ext cx="787085" cy="787085"/>
          </a:xfrm>
          <a:prstGeom prst="noSmoking">
            <a:avLst/>
          </a:prstGeom>
          <a:solidFill>
            <a:srgbClr val="FF000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72347" y="6334780"/>
            <a:ext cx="1174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smtClean="0"/>
              <a:t>No internal</a:t>
            </a:r>
          </a:p>
          <a:p>
            <a:pPr algn="ctr"/>
            <a:r>
              <a:rPr lang="en-US" sz="1400" dirty="0" smtClean="0"/>
              <a:t>code changes</a:t>
            </a:r>
            <a:endParaRPr lang="en-US" sz="1400" dirty="0"/>
          </a:p>
        </p:txBody>
      </p:sp>
      <p:sp>
        <p:nvSpPr>
          <p:cNvPr id="1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The Objective</a:t>
            </a:r>
            <a:br>
              <a:rPr lang="en-US" b="1" dirty="0" smtClean="0"/>
            </a:br>
            <a:r>
              <a:rPr lang="en-US" sz="2700" dirty="0" smtClean="0"/>
              <a:t>the title explained</a:t>
            </a:r>
            <a:endParaRPr lang="en-US" sz="2700" dirty="0"/>
          </a:p>
        </p:txBody>
      </p:sp>
    </p:spTree>
    <p:extLst>
      <p:ext uri="{BB962C8B-B14F-4D97-AF65-F5344CB8AC3E}">
        <p14:creationId xmlns:p14="http://schemas.microsoft.com/office/powerpoint/2010/main" val="7775044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>
                    <a:lumMod val="85000"/>
                  </a:schemeClr>
                </a:solidFill>
              </a:rPr>
              <a:t>Background &amp; Motivation</a:t>
            </a:r>
          </a:p>
          <a:p>
            <a:r>
              <a:rPr lang="en-US" b="1" dirty="0" smtClean="0">
                <a:solidFill>
                  <a:srgbClr val="0000FF"/>
                </a:solidFill>
              </a:rPr>
              <a:t>Target Data &amp; Technologies Used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How It All Fits Together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5707947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1449</TotalTime>
  <Words>486</Words>
  <Application>Microsoft Macintosh PowerPoint</Application>
  <PresentationFormat>On-screen Show (4:3)</PresentationFormat>
  <Paragraphs>105</Paragraphs>
  <Slides>34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5" baseType="lpstr">
      <vt:lpstr>Office Theme</vt:lpstr>
      <vt:lpstr>Facilitation of the A Posteriori Replication of Web Published Satellite Imagery</vt:lpstr>
      <vt:lpstr>Outline</vt:lpstr>
      <vt:lpstr>Background: NASA Satellite Imagery</vt:lpstr>
      <vt:lpstr>Main Issue</vt:lpstr>
      <vt:lpstr>The Objective the title explained</vt:lpstr>
      <vt:lpstr>The Objective the title explained</vt:lpstr>
      <vt:lpstr>The Objective the title explained</vt:lpstr>
      <vt:lpstr>The Objective the title explained</vt:lpstr>
      <vt:lpstr>Outline</vt:lpstr>
      <vt:lpstr>Current Organization of Imagery Data on LaRC servers</vt:lpstr>
      <vt:lpstr>Technologies Used</vt:lpstr>
      <vt:lpstr>Outline</vt:lpstr>
      <vt:lpstr>PowerPoint Presentation</vt:lpstr>
      <vt:lpstr>PowerPoint Presentation</vt:lpstr>
      <vt:lpstr>The For-Purpose Crawler</vt:lpstr>
      <vt:lpstr>PowerPoint Presentation</vt:lpstr>
      <vt:lpstr>PowerPoint Presentation</vt:lpstr>
      <vt:lpstr>Consuming the Metadata</vt:lpstr>
      <vt:lpstr>PowerPoint Presentation</vt:lpstr>
      <vt:lpstr>PowerPoint Presentation</vt:lpstr>
      <vt:lpstr>End-User Interfacing</vt:lpstr>
      <vt:lpstr>PowerPoint Presentation</vt:lpstr>
      <vt:lpstr>PowerPoint Presentation</vt:lpstr>
      <vt:lpstr>Payload Fetch and Hashing</vt:lpstr>
      <vt:lpstr>Payload Fetch and Hashing</vt:lpstr>
      <vt:lpstr>PowerPoint Presentation</vt:lpstr>
      <vt:lpstr>PowerPoint Presentation</vt:lpstr>
      <vt:lpstr>Payload Fetch and Hashing</vt:lpstr>
      <vt:lpstr>Payload Fetch and Hashing</vt:lpstr>
      <vt:lpstr>PowerPoint Presentation</vt:lpstr>
      <vt:lpstr>Outline</vt:lpstr>
      <vt:lpstr>Evaluation</vt:lpstr>
      <vt:lpstr>Conclusions / Future Work</vt:lpstr>
      <vt:lpstr>Facilitation of the A Posteriori Replication of Web Published Satellite Imagery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Facilitation of the A Posteriori Replication of Web Published Satellite Imagery</dc:title>
  <dc:creator>M K</dc:creator>
  <cp:lastModifiedBy>M K</cp:lastModifiedBy>
  <cp:revision>81</cp:revision>
  <cp:lastPrinted>2015-04-17T00:17:33Z</cp:lastPrinted>
  <dcterms:created xsi:type="dcterms:W3CDTF">2015-04-10T16:13:30Z</dcterms:created>
  <dcterms:modified xsi:type="dcterms:W3CDTF">2015-04-17T01:58:03Z</dcterms:modified>
</cp:coreProperties>
</file>

<file path=docProps/thumbnail.jpeg>
</file>